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70" r:id="rId11"/>
    <p:sldId id="266" r:id="rId12"/>
    <p:sldId id="267" r:id="rId13"/>
    <p:sldId id="269" r:id="rId14"/>
    <p:sldId id="268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6B1F0-8235-481E-8629-37D6B2D7A2D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0FFE-AA9B-46CE-80F1-704FB0584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0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BEDF5-31F1-4E5F-AAC6-F2C399641E00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2B9C8-0194-4581-B39B-28734BAF6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4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2B9C8-0194-4581-B39B-28734BAF6E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4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2B9C8-0194-4581-B39B-28734BAF6E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3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2B9C8-0194-4581-B39B-28734BAF6E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3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2B9C8-0194-4581-B39B-28734BAF6E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4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A44A-1494-4ADB-ACAC-C21AF170F04A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BAA29-B5AC-4AD0-84C9-CA0C01077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QLlPC_alT8" TargetMode="External"/><Relationship Id="rId2" Type="http://schemas.openxmlformats.org/officeDocument/2006/relationships/hyperlink" Target="https://www.youtube.com/watch?v=9_XWp5fnXK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y9m3UBiRZ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  <a:ln w="76200">
            <a:solidFill>
              <a:schemeClr val="tx2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latin typeface="Burnstown Dam" pitchFamily="2" charset="0"/>
              </a:rPr>
              <a:t>What is Marketing?</a:t>
            </a:r>
            <a:endParaRPr lang="en-US" sz="8000" b="1" dirty="0">
              <a:solidFill>
                <a:srgbClr val="002060"/>
              </a:solidFill>
              <a:latin typeface="Burnstown Dam" pitchFamily="2" charset="0"/>
            </a:endParaRP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6191250" y="5996393"/>
            <a:ext cx="268605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Branding </a:t>
            </a:r>
            <a:endParaRPr lang="en-US" sz="4000" dirty="0"/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3352800" y="5109289"/>
            <a:ext cx="268605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Branding </a:t>
            </a:r>
            <a:endParaRPr lang="en-US" sz="4000" dirty="0"/>
          </a:p>
        </p:txBody>
      </p:sp>
      <p:sp>
        <p:nvSpPr>
          <p:cNvPr id="5" name="TextBox 4">
            <a:hlinkClick r:id="rId4"/>
          </p:cNvPr>
          <p:cNvSpPr txBox="1"/>
          <p:nvPr/>
        </p:nvSpPr>
        <p:spPr>
          <a:xfrm>
            <a:off x="443694" y="4343400"/>
            <a:ext cx="268605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Branding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Marketing Mix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828800"/>
            <a:ext cx="4724400" cy="4495800"/>
          </a:xfrm>
          <a:prstGeom prst="rect">
            <a:avLst/>
          </a:prstGeom>
        </p:spPr>
        <p:txBody>
          <a:bodyPr/>
          <a:lstStyle/>
          <a:p>
            <a:pPr marL="1143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Marketers use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 tool to develop marketing strategies 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called the marketing mix.</a:t>
            </a:r>
          </a:p>
          <a:p>
            <a:pPr lvl="0"/>
            <a:endParaRPr lang="en-US" sz="2800" dirty="0" smtClean="0"/>
          </a:p>
          <a:p>
            <a:pPr marL="1143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To be effective, all 4 Ps in a marketing plan must focus on the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target market.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5181600" y="20574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562600" y="2073057"/>
            <a:ext cx="3200400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6600"/>
                </a:solidFill>
              </a:rPr>
              <a:t>marketing mix </a:t>
            </a:r>
            <a:r>
              <a:rPr lang="en-US" sz="2800" dirty="0" smtClean="0"/>
              <a:t>is a combination of four basic marketing strategies, known as the </a:t>
            </a:r>
            <a:r>
              <a:rPr lang="en-US" sz="2800" b="1" dirty="0" smtClean="0">
                <a:solidFill>
                  <a:srgbClr val="006600"/>
                </a:solidFill>
              </a:rPr>
              <a:t>4 Ps – product, price, place, promotion.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Marketing Mix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 Decisions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lvl="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Product Decisions involve </a:t>
            </a:r>
            <a:r>
              <a:rPr lang="en-US" sz="2800" dirty="0" smtClean="0">
                <a:solidFill>
                  <a:srgbClr val="C00000"/>
                </a:solidFill>
                <a:latin typeface="Arial" charset="0"/>
              </a:rPr>
              <a:t>naming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designing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, and 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packaging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a product.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600200" y="3200400"/>
            <a:ext cx="6324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000066"/>
                </a:solidFill>
                <a:latin typeface="Arial" charset="0"/>
              </a:rPr>
              <a:t>To design a product, marketers determine what the consumers need.</a:t>
            </a:r>
            <a:endParaRPr lang="en-US" sz="24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28600" y="4343400"/>
            <a:ext cx="2590800" cy="2209800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Packaging: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Sold individually?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Spoilage?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Serving Size?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Recyclable?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048000" y="4495800"/>
            <a:ext cx="3276600" cy="2057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Arial" charset="0"/>
              </a:rPr>
              <a:t>Naming: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</a:rPr>
              <a:t> 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Benefit?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Powerade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, Vitamin Water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Branding?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Gatorade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553200" y="4267200"/>
            <a:ext cx="2286000" cy="2209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Arial" charset="0"/>
              </a:rPr>
              <a:t>Design: 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Where sold?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Where used?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Colors?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Licensed?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Marketing Mix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PRICE Decisions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lvl="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Price Decisions involve the 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>exchange process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between the customer and the seller.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76300" y="3398009"/>
            <a:ext cx="7391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There are many factors affect the pricing.</a:t>
            </a:r>
            <a:endParaRPr lang="en-US" sz="28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876300" y="5621312"/>
            <a:ext cx="3810000" cy="914400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The cost of making or buying the product.</a:t>
            </a:r>
            <a:endParaRPr lang="en-US" sz="2400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91585" y="5525921"/>
            <a:ext cx="3733800" cy="9502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000066"/>
                </a:solidFill>
                <a:latin typeface="Mufferaw" pitchFamily="66" charset="0"/>
              </a:rPr>
              <a:t>Expenses related to Marketing the product.</a:t>
            </a:r>
            <a:endParaRPr lang="en-US" sz="2800" dirty="0" smtClean="0">
              <a:solidFill>
                <a:schemeClr val="tx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267200" y="4471560"/>
            <a:ext cx="35814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Earwig Factory" pitchFamily="2" charset="0"/>
              </a:rPr>
              <a:t>Competition</a:t>
            </a:r>
            <a:endParaRPr lang="en-US" sz="4000" dirty="0" smtClean="0">
              <a:solidFill>
                <a:schemeClr val="bg1"/>
              </a:solidFill>
              <a:latin typeface="Earwig Factory" pitchFamily="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0612" y="4254547"/>
            <a:ext cx="32004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Plantagenet Cherokee" pitchFamily="18" charset="0"/>
              </a:rPr>
              <a:t>What the consumer is willing to pay.</a:t>
            </a:r>
            <a:endParaRPr lang="en-US" sz="2800" b="1" dirty="0" smtClean="0">
              <a:solidFill>
                <a:srgbClr val="000066"/>
              </a:solidFill>
              <a:latin typeface="Plantagenet Cheroke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Marketing Mix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PLACE Decisions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lvl="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Place Decisions involve 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>making the product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available to the customer.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96000" y="4114800"/>
            <a:ext cx="2286000" cy="533400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Tempus Sans ITC" pitchFamily="82" charset="0"/>
              </a:rPr>
              <a:t>Catalog?</a:t>
            </a:r>
            <a:endParaRPr lang="en-US" sz="2800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52800" y="4876800"/>
            <a:ext cx="2895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Mufferaw" pitchFamily="66" charset="0"/>
              </a:rPr>
              <a:t>Factory-Outlet?</a:t>
            </a:r>
            <a:endParaRPr lang="en-US" sz="2400" dirty="0" smtClean="0">
              <a:solidFill>
                <a:schemeClr val="tx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638800" y="3124200"/>
            <a:ext cx="32004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Blue Highway Linocut" pitchFamily="2" charset="0"/>
              </a:rPr>
              <a:t>Retail Store?</a:t>
            </a:r>
            <a:endParaRPr lang="en-US" sz="4800" dirty="0" smtClean="0">
              <a:solidFill>
                <a:schemeClr val="tx1"/>
              </a:solidFill>
              <a:latin typeface="Blue Highway Linocut" pitchFamily="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5334000"/>
            <a:ext cx="28956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Kristen ITC" pitchFamily="66" charset="0"/>
              </a:rPr>
              <a:t>Manufacturer</a:t>
            </a:r>
            <a:br>
              <a:rPr lang="en-US" sz="2400" b="1" dirty="0" smtClean="0">
                <a:solidFill>
                  <a:srgbClr val="000066"/>
                </a:solidFill>
                <a:latin typeface="Kristen ITC" pitchFamily="66" charset="0"/>
              </a:rPr>
            </a:br>
            <a:r>
              <a:rPr lang="en-US" sz="2400" b="1" dirty="0" smtClean="0">
                <a:solidFill>
                  <a:srgbClr val="000066"/>
                </a:solidFill>
                <a:latin typeface="Kristen ITC" pitchFamily="66" charset="0"/>
              </a:rPr>
              <a:t>Internet Site?</a:t>
            </a:r>
            <a:endParaRPr lang="en-US" sz="2800" b="1" dirty="0" smtClean="0">
              <a:solidFill>
                <a:srgbClr val="000066"/>
              </a:solidFill>
              <a:latin typeface="Kristen ITC" pitchFamily="66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3048000"/>
            <a:ext cx="46482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lvl="0" algn="ctr">
              <a:spcBef>
                <a:spcPct val="20000"/>
              </a:spcBef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Arial" charset="0"/>
              </a:rPr>
              <a:t>CHANNEL OF DISTRIBUTION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  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Blue Highway Condensed" pitchFamily="2" charset="0"/>
              </a:rPr>
              <a:t>The path a product takes from the producer to the consumer.</a:t>
            </a:r>
            <a:endParaRPr lang="en-US" sz="3200" dirty="0">
              <a:solidFill>
                <a:schemeClr val="tx1"/>
              </a:solidFill>
              <a:latin typeface="Blue Highway Condensed" pitchFamily="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867400" y="6096000"/>
            <a:ext cx="2895600" cy="5334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Matisse ITC" pitchFamily="82" charset="0"/>
              </a:rPr>
              <a:t>Supermarket?</a:t>
            </a:r>
            <a:endParaRPr lang="en-US" sz="2800" dirty="0" smtClean="0">
              <a:solidFill>
                <a:schemeClr val="tx1"/>
              </a:solidFill>
              <a:latin typeface="Matisse ITC" pitchFamily="82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810000" y="5715000"/>
            <a:ext cx="1676400" cy="838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Mufferaw" pitchFamily="66" charset="0"/>
              </a:rPr>
              <a:t>Sports Venue?</a:t>
            </a:r>
            <a:endParaRPr lang="en-US" sz="2400" dirty="0" smtClean="0">
              <a:solidFill>
                <a:schemeClr val="bg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7010400" y="4953000"/>
            <a:ext cx="1676400" cy="990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Internet Retailer?</a:t>
            </a:r>
            <a:endParaRPr lang="en-US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6172200"/>
            <a:ext cx="2362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Mufferaw" pitchFamily="66" charset="0"/>
              </a:rPr>
              <a:t>Infomercial?</a:t>
            </a:r>
            <a:endParaRPr lang="en-US" sz="2400" dirty="0" smtClean="0">
              <a:solidFill>
                <a:schemeClr val="tx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4724400"/>
            <a:ext cx="2895600" cy="4572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Door-to-Door?</a:t>
            </a:r>
            <a:endParaRPr lang="en-US" sz="2800" b="1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Marketing Mix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Decisions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lvl="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Promotion Decisions involve how the goods or services 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</a:rPr>
              <a:t>are communicated to the consumer.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96000" y="4114800"/>
            <a:ext cx="2286000" cy="533400"/>
          </a:xfrm>
          <a:prstGeom prst="rect">
            <a:avLst/>
          </a:prstGeom>
          <a:ln w="19050">
            <a:solidFill>
              <a:schemeClr val="tx2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Tempus Sans ITC" pitchFamily="82" charset="0"/>
              </a:rPr>
              <a:t>Magazines?</a:t>
            </a:r>
            <a:endParaRPr lang="en-US" sz="2800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52800" y="4876800"/>
            <a:ext cx="2895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Mufferaw" pitchFamily="66" charset="0"/>
              </a:rPr>
              <a:t>Endorsements?</a:t>
            </a:r>
            <a:endParaRPr lang="en-US" sz="2400" dirty="0" smtClean="0">
              <a:solidFill>
                <a:schemeClr val="tx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638800" y="3124200"/>
            <a:ext cx="32004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Blue Highway Linocut" pitchFamily="2" charset="0"/>
              </a:rPr>
              <a:t>Television?</a:t>
            </a:r>
            <a:endParaRPr lang="en-US" sz="4800" dirty="0" smtClean="0">
              <a:solidFill>
                <a:schemeClr val="tx1"/>
              </a:solidFill>
              <a:latin typeface="Blue Highway Linocut" pitchFamily="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4953000"/>
            <a:ext cx="28956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Kristen ITC" pitchFamily="66" charset="0"/>
              </a:rPr>
              <a:t>Newspapers?</a:t>
            </a:r>
            <a:endParaRPr lang="en-US" sz="2800" b="1" dirty="0" smtClean="0">
              <a:solidFill>
                <a:srgbClr val="000066"/>
              </a:solidFill>
              <a:latin typeface="Kristen ITC" pitchFamily="66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867400" y="6096000"/>
            <a:ext cx="2895600" cy="5334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Blue Highway Linocut" pitchFamily="2" charset="0"/>
              </a:rPr>
              <a:t>Event Sponsorships?</a:t>
            </a:r>
            <a:endParaRPr lang="en-US" sz="2800" dirty="0" smtClean="0">
              <a:solidFill>
                <a:schemeClr val="tx1"/>
              </a:solidFill>
              <a:latin typeface="Blue Highway Linocut" pitchFamily="2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81000" y="5791200"/>
            <a:ext cx="1676400" cy="8382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Mufferaw" pitchFamily="66" charset="0"/>
              </a:rPr>
              <a:t>Sports Venues?</a:t>
            </a:r>
            <a:endParaRPr lang="en-US" sz="2400" dirty="0" smtClean="0">
              <a:solidFill>
                <a:schemeClr val="bg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781800" y="4953000"/>
            <a:ext cx="19050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Internet?</a:t>
            </a:r>
            <a:endParaRPr lang="en-US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743200" y="6172200"/>
            <a:ext cx="2362200" cy="457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0066"/>
                </a:solidFill>
                <a:latin typeface="Mufferaw" pitchFamily="66" charset="0"/>
              </a:rPr>
              <a:t>Infomercial?</a:t>
            </a:r>
            <a:endParaRPr lang="en-US" sz="2400" dirty="0" smtClean="0">
              <a:solidFill>
                <a:schemeClr val="tx1"/>
              </a:solidFill>
              <a:latin typeface="Mufferaw" pitchFamily="66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3048000"/>
            <a:ext cx="4648200" cy="16002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lvl="0" algn="ctr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Promotions may use any combination of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</a:rPr>
              <a:t>advertising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sales promotion, publicity, and personal selling.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2514600" y="5562600"/>
            <a:ext cx="2895600" cy="4572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Door-to-Door?</a:t>
            </a:r>
            <a:endParaRPr lang="en-US" sz="2800" b="1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Importance of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Sports  </a:t>
            </a:r>
            <a:r>
              <a:rPr lang="en-US" b="1" dirty="0">
                <a:solidFill>
                  <a:schemeClr val="bg1"/>
                </a:solidFill>
              </a:rPr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743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1588" algn="ctr">
              <a:buNone/>
            </a:pPr>
            <a:endParaRPr lang="en-US" b="1" dirty="0" smtClean="0">
              <a:latin typeface="Lucida Sans" pitchFamily="34" charset="0"/>
            </a:endParaRPr>
          </a:p>
          <a:p>
            <a:pPr marL="0" indent="1588" algn="ctr">
              <a:buNone/>
            </a:pPr>
            <a:r>
              <a:rPr lang="en-US" b="1" dirty="0" smtClean="0">
                <a:latin typeface="Lucida Sans" pitchFamily="34" charset="0"/>
              </a:rPr>
              <a:t>The Sports Marketing industry has become one of the most profitable industries in the United States.</a:t>
            </a:r>
          </a:p>
          <a:p>
            <a:pPr>
              <a:buNone/>
            </a:pPr>
            <a:endParaRPr lang="en-US" dirty="0">
              <a:latin typeface="Lucida Sans" pitchFamily="34" charset="0"/>
            </a:endParaRPr>
          </a:p>
        </p:txBody>
      </p:sp>
      <p:pic>
        <p:nvPicPr>
          <p:cNvPr id="1027" name="Picture 3" descr="C:\Users\Fingar\AppData\Local\Microsoft\Windows\Temporary Internet Files\Content.IE5\34HI032S\MC9003522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029200"/>
            <a:ext cx="1792586" cy="1596428"/>
          </a:xfrm>
          <a:prstGeom prst="rect">
            <a:avLst/>
          </a:prstGeom>
          <a:noFill/>
        </p:spPr>
      </p:pic>
      <p:pic>
        <p:nvPicPr>
          <p:cNvPr id="1028" name="Picture 4" descr="C:\Users\Fingar\AppData\Local\Microsoft\Windows\Temporary Internet Files\Content.IE5\XEUFNSAQ\MC9003680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029200"/>
            <a:ext cx="152293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Marketing Defined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981200"/>
            <a:ext cx="4648200" cy="1600200"/>
          </a:xfrm>
          <a:prstGeom prst="rect">
            <a:avLst/>
          </a:prstGeom>
        </p:spPr>
        <p:txBody>
          <a:bodyPr/>
          <a:lstStyle/>
          <a:p>
            <a:pPr marL="11430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66"/>
                </a:solidFill>
                <a:latin typeface="Arial" charset="0"/>
              </a:rPr>
              <a:t>Because of competition, </a:t>
            </a:r>
            <a:r>
              <a:rPr lang="en-US" sz="2800" i="1" dirty="0">
                <a:solidFill>
                  <a:srgbClr val="000066"/>
                </a:solidFill>
                <a:latin typeface="Arial" charset="0"/>
              </a:rPr>
              <a:t>an organized marketing plan is essential.</a:t>
            </a: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5257800" y="21336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562600" y="2057400"/>
            <a:ext cx="3276600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marketing</a:t>
            </a:r>
            <a:r>
              <a:rPr lang="en-US" sz="2800" b="1" dirty="0">
                <a:solidFill>
                  <a:srgbClr val="000066"/>
                </a:solidFill>
              </a:rPr>
              <a:t>  </a:t>
            </a:r>
            <a:r>
              <a:rPr lang="en-US" sz="2800" dirty="0"/>
              <a:t>the process of developing, promoting, and distributing products, or goods and services, to satisfy customers’ needs and </a:t>
            </a:r>
            <a:r>
              <a:rPr lang="en-US" sz="2800" dirty="0" smtClean="0"/>
              <a:t>wants.</a:t>
            </a:r>
            <a:endParaRPr lang="en-US" sz="2800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533400" y="3810000"/>
            <a:ext cx="464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66"/>
                </a:solidFill>
                <a:latin typeface="Arial" charset="0"/>
              </a:rPr>
              <a:t>Goods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are tangible items, such as sports equipment. </a:t>
            </a:r>
            <a:r>
              <a:rPr lang="en-US" sz="2800" b="1" i="1" dirty="0">
                <a:solidFill>
                  <a:srgbClr val="000066"/>
                </a:solidFill>
                <a:latin typeface="Arial" charset="0"/>
              </a:rPr>
              <a:t>Services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are intangible products, such as 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sports tickets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Marketing Concept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905000"/>
            <a:ext cx="4724400" cy="2286000"/>
          </a:xfrm>
          <a:prstGeom prst="rect">
            <a:avLst/>
          </a:prstGeom>
        </p:spPr>
        <p:txBody>
          <a:bodyPr/>
          <a:lstStyle/>
          <a:p>
            <a:pPr marL="11430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Successful organizations recognize the importance of their customers and follow a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marketing concept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5257800" y="21336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562600" y="2057400"/>
            <a:ext cx="3276600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Marketing concept</a:t>
            </a:r>
            <a:r>
              <a:rPr lang="en-US" sz="2800" b="1" dirty="0" smtClean="0">
                <a:solidFill>
                  <a:srgbClr val="000066"/>
                </a:solidFill>
              </a:rPr>
              <a:t>  </a:t>
            </a:r>
            <a:r>
              <a:rPr lang="en-US" sz="2800" dirty="0" smtClean="0"/>
              <a:t>is the idea that organizations need to satisfy their customers </a:t>
            </a:r>
            <a:r>
              <a:rPr lang="en-US" sz="2800" u="sng" dirty="0" smtClean="0"/>
              <a:t>while also</a:t>
            </a:r>
            <a:r>
              <a:rPr lang="en-US" sz="2800" dirty="0" smtClean="0"/>
              <a:t> trying to reach their organizations’ goals.</a:t>
            </a:r>
            <a:endParaRPr lang="en-US" sz="2800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81000" y="4191000"/>
            <a:ext cx="472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Therefore, to be profitable, businesses must focus their efforts on customers’ needs and wants.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2050" name="Picture 2" descr="C:\Users\Fingar\AppData\Local\Microsoft\Windows\Temporary Internet Files\Content.IE5\B6UZQWXD\MC9003356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410200"/>
            <a:ext cx="1926239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 animBg="1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Market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133600"/>
            <a:ext cx="4648200" cy="1905000"/>
          </a:xfrm>
          <a:prstGeom prst="rect">
            <a:avLst/>
          </a:prstGeom>
        </p:spPr>
        <p:txBody>
          <a:bodyPr/>
          <a:lstStyle/>
          <a:p>
            <a:pPr marL="11430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Potential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customers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are referred to as a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market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if they meet certain criteria.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5257800" y="21336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562600" y="2057400"/>
            <a:ext cx="32766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Market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dirty="0" smtClean="0"/>
              <a:t>consists of potential customers with shared needs who have the desire </a:t>
            </a:r>
            <a:r>
              <a:rPr lang="en-US" sz="2800" u="sng" dirty="0" smtClean="0"/>
              <a:t>and</a:t>
            </a:r>
            <a:r>
              <a:rPr lang="en-US" sz="2800" dirty="0" smtClean="0"/>
              <a:t> ability to buy a product.</a:t>
            </a:r>
            <a:endParaRPr lang="en-US" sz="2800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457200" y="3962400"/>
            <a:ext cx="464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Identifying the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market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or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potential customers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is important because businesses need to know whom they need to satisfy.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3074" name="Picture 2" descr="C:\Users\Fingar\AppData\Local\Microsoft\Windows\Temporary Internet Files\Content.IE5\DLRHNPB3\MC9002504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948474"/>
            <a:ext cx="1961614" cy="1909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Needs and Wants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828800"/>
            <a:ext cx="4800600" cy="2057400"/>
          </a:xfrm>
          <a:prstGeom prst="rect">
            <a:avLst/>
          </a:prstGeom>
        </p:spPr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66"/>
                </a:solidFill>
                <a:latin typeface="Arial" charset="0"/>
              </a:rPr>
              <a:t>Organizations spend lots of money to learn about their customers needs and wants.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5334000" y="21336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62600" y="1905000"/>
            <a:ext cx="3276600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needs</a:t>
            </a:r>
            <a:r>
              <a:rPr lang="en-US" sz="2800" b="1" dirty="0">
                <a:solidFill>
                  <a:srgbClr val="000066"/>
                </a:solidFill>
              </a:rPr>
              <a:t>  </a:t>
            </a:r>
            <a:r>
              <a:rPr lang="en-US" sz="2800" dirty="0" smtClean="0"/>
              <a:t>a basic </a:t>
            </a:r>
            <a:r>
              <a:rPr lang="en-US" sz="2800" dirty="0"/>
              <a:t>necessities such as food, clothing, or </a:t>
            </a:r>
            <a:r>
              <a:rPr lang="en-US" sz="2800" dirty="0" smtClean="0"/>
              <a:t>shelter.</a:t>
            </a:r>
            <a:endParaRPr lang="en-US" sz="28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562600" y="3962400"/>
            <a:ext cx="32766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wants</a:t>
            </a:r>
            <a:r>
              <a:rPr lang="en-US" sz="2800" b="1" dirty="0">
                <a:solidFill>
                  <a:srgbClr val="000066"/>
                </a:solidFill>
              </a:rPr>
              <a:t>  </a:t>
            </a:r>
            <a:r>
              <a:rPr lang="en-US" sz="2800" dirty="0" smtClean="0"/>
              <a:t>are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dirty="0" smtClean="0"/>
              <a:t>things </a:t>
            </a:r>
            <a:r>
              <a:rPr lang="en-US" sz="2800" dirty="0"/>
              <a:t>that people desire based on personality, experiences, or information about a </a:t>
            </a:r>
            <a:r>
              <a:rPr lang="en-US" sz="2800" dirty="0" smtClean="0"/>
              <a:t>product.</a:t>
            </a:r>
            <a:endParaRPr lang="en-US" sz="28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3400" y="4038600"/>
            <a:ext cx="4800600" cy="2057400"/>
          </a:xfrm>
          <a:prstGeom prst="rect">
            <a:avLst/>
          </a:prstGeom>
        </p:spPr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0066"/>
                </a:solidFill>
                <a:latin typeface="Arial" charset="0"/>
              </a:rPr>
              <a:t>For example, you may get thirsty (a need), and from your past experience, you desire Gatorade (a want).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1" animBg="1"/>
      <p:bldP spid="10" grpId="1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Target Market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2057400"/>
            <a:ext cx="4648200" cy="1371600"/>
          </a:xfrm>
          <a:prstGeom prst="rect">
            <a:avLst/>
          </a:prstGeom>
        </p:spPr>
        <p:txBody>
          <a:bodyPr/>
          <a:lstStyle/>
          <a:p>
            <a:pPr marL="11430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Everyone in your family may not want the same type of shoe that you like.  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4953000" y="19812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181600" y="1871008"/>
            <a:ext cx="3429000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006600"/>
                </a:solidFill>
              </a:rPr>
              <a:t>Target Market</a:t>
            </a:r>
            <a:r>
              <a:rPr lang="en-US" sz="2600" b="1" dirty="0" smtClean="0">
                <a:solidFill>
                  <a:srgbClr val="000066"/>
                </a:solidFill>
              </a:rPr>
              <a:t> </a:t>
            </a:r>
            <a:r>
              <a:rPr lang="en-US" sz="2600" dirty="0" smtClean="0"/>
              <a:t>is a specific group of consumers that an organization selects as the focus of its marketing plan.</a:t>
            </a:r>
            <a:endParaRPr lang="en-US" sz="2600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04800" y="3886200"/>
            <a:ext cx="457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Companies such as Nike recognize the differences in customer needs and create shoes for soccer, basketball, running, etc. 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29200" y="4572000"/>
            <a:ext cx="3886200" cy="1828800"/>
          </a:xfrm>
          <a:prstGeom prst="rect">
            <a:avLst/>
          </a:prstGeom>
        </p:spPr>
        <p:txBody>
          <a:bodyPr/>
          <a:lstStyle/>
          <a:p>
            <a:pPr marL="11430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Each type of shoe is </a:t>
            </a:r>
            <a:r>
              <a:rPr lang="en-US" sz="2800" u="sng" dirty="0">
                <a:solidFill>
                  <a:srgbClr val="000066"/>
                </a:solidFill>
                <a:latin typeface="Arial" charset="0"/>
              </a:rPr>
              <a:t>Targeted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for a smaller group of people within a larger market.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Mass Marketing vs.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Market Identification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828800"/>
            <a:ext cx="83820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430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Back in the 1950’s Mass Marketing was more common than target marketing.  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1219200" y="4648200"/>
            <a:ext cx="6400800" cy="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04800" y="3048000"/>
            <a:ext cx="83820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430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Mass Marketing 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involves promoting products with one key message that is directed to everyone.</a:t>
            </a:r>
          </a:p>
          <a:p>
            <a:pPr marL="11430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FF0000"/>
                </a:solidFill>
                <a:latin typeface="Arial" charset="0"/>
              </a:rPr>
              <a:t>Toothpaste - Cavities</a:t>
            </a:r>
          </a:p>
          <a:p>
            <a:pPr marL="114300" algn="ctr" fontAlgn="base">
              <a:spcBef>
                <a:spcPct val="20000"/>
              </a:spcBef>
              <a:spcAft>
                <a:spcPct val="0"/>
              </a:spcAft>
            </a:pP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4800600"/>
            <a:ext cx="8382000" cy="190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Today, however,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market-research companies 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provide clients with data to determine consumers’ lifestyle characteristics.</a:t>
            </a:r>
          </a:p>
          <a:p>
            <a:pPr marL="1143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Toothpaste – Whitening, Cavities, Gingivitis, …</a:t>
            </a:r>
          </a:p>
          <a:p>
            <a:pPr marL="11430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Demographics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828800"/>
            <a:ext cx="5638800" cy="2057400"/>
          </a:xfrm>
          <a:prstGeom prst="rect">
            <a:avLst/>
          </a:prstGeom>
        </p:spPr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Every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10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years, the U.S. Census Bureau provides information about the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demographics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of our nation.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019800" y="2133600"/>
            <a:ext cx="0" cy="4038600"/>
          </a:xfrm>
          <a:prstGeom prst="line">
            <a:avLst/>
          </a:prstGeom>
          <a:noFill/>
          <a:ln w="28575">
            <a:solidFill>
              <a:srgbClr val="01428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72200" y="2057400"/>
            <a:ext cx="27432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Demographics </a:t>
            </a:r>
            <a:r>
              <a:rPr lang="en-US" sz="2800" dirty="0" smtClean="0"/>
              <a:t>are statistics that describe a population in terms of personal characteristics. </a:t>
            </a:r>
            <a:endParaRPr lang="en-US" sz="28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81000" y="3886200"/>
            <a:ext cx="5486400" cy="2590800"/>
          </a:xfrm>
          <a:prstGeom prst="rect">
            <a:avLst/>
          </a:prstGeom>
        </p:spPr>
        <p:txBody>
          <a:bodyPr/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Some of the most common demographic categories include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age, income, occupation, gender ethnic background, and educational levels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.</a:t>
            </a: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4098" name="Picture 2" descr="C:\Users\Fingar\AppData\Local\Microsoft\Windows\Temporary Internet Files\Content.IE5\SX9CZEN0\MC9000562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953000"/>
            <a:ext cx="1447800" cy="1386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729</Words>
  <Application>Microsoft Office PowerPoint</Application>
  <PresentationFormat>On-screen Show (4:3)</PresentationFormat>
  <Paragraphs>97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Aharoni</vt:lpstr>
      <vt:lpstr>Arial</vt:lpstr>
      <vt:lpstr>Blue Highway Condensed</vt:lpstr>
      <vt:lpstr>Blue Highway Linocut</vt:lpstr>
      <vt:lpstr>Burnstown Dam</vt:lpstr>
      <vt:lpstr>Calibri</vt:lpstr>
      <vt:lpstr>Comic Sans MS</vt:lpstr>
      <vt:lpstr>Earwig Factory</vt:lpstr>
      <vt:lpstr>Kristen ITC</vt:lpstr>
      <vt:lpstr>Lucida Sans</vt:lpstr>
      <vt:lpstr>Matisse ITC</vt:lpstr>
      <vt:lpstr>Mufferaw</vt:lpstr>
      <vt:lpstr>Plantagenet Cherokee</vt:lpstr>
      <vt:lpstr>Tempus Sans ITC</vt:lpstr>
      <vt:lpstr>Office Theme</vt:lpstr>
      <vt:lpstr>What is Marketing?</vt:lpstr>
      <vt:lpstr>The Importance of  Sports  Marketing</vt:lpstr>
      <vt:lpstr>Marketing Defined</vt:lpstr>
      <vt:lpstr>The Marketing Concept</vt:lpstr>
      <vt:lpstr>The Market</vt:lpstr>
      <vt:lpstr>Needs and Wants</vt:lpstr>
      <vt:lpstr>The Target Market</vt:lpstr>
      <vt:lpstr>Mass Marketing vs.  Market Identification</vt:lpstr>
      <vt:lpstr>Demographics</vt:lpstr>
      <vt:lpstr>The Marketing Mix</vt:lpstr>
      <vt:lpstr>The Marketing Mix PRODUCT Decisions</vt:lpstr>
      <vt:lpstr>The Marketing Mix PRICE Decisions</vt:lpstr>
      <vt:lpstr>The Marketing Mix PLACE Decisions</vt:lpstr>
      <vt:lpstr>The Marketing Mix PROMOTION Decisions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Marketing</dc:title>
  <dc:creator>Tobin Fingar</dc:creator>
  <cp:lastModifiedBy>Tobin Fingar</cp:lastModifiedBy>
  <cp:revision>63</cp:revision>
  <dcterms:created xsi:type="dcterms:W3CDTF">2011-01-30T13:23:00Z</dcterms:created>
  <dcterms:modified xsi:type="dcterms:W3CDTF">2017-11-30T19:37:43Z</dcterms:modified>
</cp:coreProperties>
</file>